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77" r:id="rId6"/>
    <p:sldId id="258" r:id="rId7"/>
    <p:sldId id="268" r:id="rId8"/>
    <p:sldId id="264" r:id="rId9"/>
    <p:sldId id="286" r:id="rId10"/>
    <p:sldId id="262" r:id="rId11"/>
    <p:sldId id="293" r:id="rId12"/>
    <p:sldId id="292" r:id="rId13"/>
    <p:sldId id="279" r:id="rId14"/>
    <p:sldId id="294" r:id="rId15"/>
    <p:sldId id="295" r:id="rId16"/>
    <p:sldId id="296"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59" d="100"/>
          <a:sy n="59" d="100"/>
        </p:scale>
        <p:origin x="964" y="4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5/13/2024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181323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945099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813740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91324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371032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dirty="0"/>
              <a:t>12/11/2023</a:t>
            </a:r>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12/11/2023</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Presentation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dirty="0"/>
              <a:t>12/11/2023</a:t>
            </a:r>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dirty="0"/>
              <a:t>Presentation title</a:t>
            </a:r>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dirty="0"/>
              <a:t>12/11/2023</a:t>
            </a:r>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dirty="0"/>
              <a:t>12/11/2023</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Presentation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dirty="0"/>
              <a:t>12/11/2023</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Presentation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dirty="0"/>
              <a:t>12/11/2023</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Presentation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dirty="0"/>
              <a:t>12/11/2023</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dirty="0"/>
              <a:t>Presentation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dirty="0"/>
              <a:t>12/11/2023</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dirty="0"/>
              <a:t>Presentation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12/11/2023</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765004"/>
            <a:ext cx="6856292" cy="3590596"/>
          </a:xfrm>
        </p:spPr>
        <p:txBody>
          <a:bodyPr>
            <a:normAutofit/>
          </a:bodyPr>
          <a:lstStyle/>
          <a:p>
            <a:r>
              <a:rPr lang="en-US" dirty="0"/>
              <a:t>Car game</a:t>
            </a:r>
            <a:br>
              <a:rPr lang="en-US" dirty="0"/>
            </a:br>
            <a:r>
              <a:rPr lang="en-US" sz="2000" dirty="0"/>
              <a:t>oop project</a:t>
            </a:r>
          </a:p>
        </p:txBody>
      </p:sp>
      <p:sp>
        <p:nvSpPr>
          <p:cNvPr id="3" name="TextBox 2">
            <a:extLst>
              <a:ext uri="{FF2B5EF4-FFF2-40B4-BE49-F238E27FC236}">
                <a16:creationId xmlns:a16="http://schemas.microsoft.com/office/drawing/2014/main" id="{1E92A095-5644-1BDB-0BA4-81FC05EDFAFE}"/>
              </a:ext>
            </a:extLst>
          </p:cNvPr>
          <p:cNvSpPr txBox="1"/>
          <p:nvPr/>
        </p:nvSpPr>
        <p:spPr>
          <a:xfrm>
            <a:off x="4714772" y="3187037"/>
            <a:ext cx="4495800" cy="1323439"/>
          </a:xfrm>
          <a:prstGeom prst="rect">
            <a:avLst/>
          </a:prstGeom>
          <a:noFill/>
        </p:spPr>
        <p:txBody>
          <a:bodyPr wrap="square" rtlCol="0">
            <a:spAutoFit/>
          </a:bodyPr>
          <a:lstStyle/>
          <a:p>
            <a:r>
              <a:rPr lang="en-US" sz="2000" dirty="0">
                <a:solidFill>
                  <a:schemeClr val="bg1">
                    <a:lumMod val="95000"/>
                  </a:schemeClr>
                </a:solidFill>
              </a:rPr>
              <a:t>Riya Bhart (23k-0063)</a:t>
            </a:r>
          </a:p>
          <a:p>
            <a:r>
              <a:rPr lang="en-US" sz="2000" dirty="0">
                <a:solidFill>
                  <a:schemeClr val="bg1">
                    <a:lumMod val="95000"/>
                  </a:schemeClr>
                </a:solidFill>
              </a:rPr>
              <a:t>Syeda Rija Ali (23k-0057)</a:t>
            </a:r>
          </a:p>
          <a:p>
            <a:r>
              <a:rPr lang="en-US" sz="2000" dirty="0">
                <a:solidFill>
                  <a:schemeClr val="bg1">
                    <a:lumMod val="95000"/>
                  </a:schemeClr>
                </a:solidFill>
              </a:rPr>
              <a:t>Rayyan Merchant (23k-0073)</a:t>
            </a:r>
          </a:p>
          <a:p>
            <a:endParaRPr lang="en-PK" sz="2000" dirty="0">
              <a:solidFill>
                <a:schemeClr val="bg1">
                  <a:lumMod val="95000"/>
                </a:schemeClr>
              </a:solidFill>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OOP concepts​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6477952" cy="3635831"/>
          </a:xfrm>
        </p:spPr>
        <p:txBody>
          <a:bodyPr>
            <a:normAutofit/>
          </a:bodyPr>
          <a:lstStyle/>
          <a:p>
            <a:pPr marL="400050" indent="-400050">
              <a:buFont typeface="+mj-lt"/>
              <a:buAutoNum type="romanUcPeriod"/>
            </a:pPr>
            <a:r>
              <a:rPr lang="en-GB" sz="2400" b="1" dirty="0"/>
              <a:t>Inheritance:</a:t>
            </a:r>
          </a:p>
          <a:p>
            <a:r>
              <a:rPr lang="en-GB" dirty="0"/>
              <a:t>Explanation: Inheritance is a fundamental OOP concept where a class (child or derived class) can inherit attributes and behaviors from another class (parent or base class). It facilitates code reuse and promotes a hierarchical structure in object-oriented design.</a:t>
            </a:r>
          </a:p>
          <a:p>
            <a:r>
              <a:rPr lang="en-GB" dirty="0"/>
              <a:t>Example: In this code, classes like easyClass, mediumClass, and hardClass inherit functionality from both gamePlay and enemyClass. They inherit common gameplay and enemy-related functionalities from these base classes.</a:t>
            </a:r>
            <a:endParaRPr lang="en-US" dirty="0"/>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rot="10800000" flipH="1" flipV="1">
            <a:off x="10047513" y="4060370"/>
            <a:ext cx="1417319" cy="2226487"/>
          </a:xfrm>
        </p:spPr>
        <p:txBody>
          <a:bodyPr>
            <a:normAutofit fontScale="92500"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OOP concepts​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6477952" cy="3635831"/>
          </a:xfrm>
        </p:spPr>
        <p:txBody>
          <a:bodyPr>
            <a:normAutofit/>
          </a:bodyPr>
          <a:lstStyle/>
          <a:p>
            <a:r>
              <a:rPr lang="en-GB" sz="2400" b="1" dirty="0"/>
              <a:t>2. Polymorphism:</a:t>
            </a:r>
          </a:p>
          <a:p>
            <a:r>
              <a:rPr lang="en-GB" dirty="0"/>
              <a:t>Explanation: Polymorphism allows objects of different classes to be treated as objects of a common superclass. It enables a single interface to represent different types of objects and allows methods to be dynamically bound at runtime, facilitating code flexibility and extensibility.</a:t>
            </a:r>
          </a:p>
          <a:p>
            <a:r>
              <a:rPr lang="en-GB" dirty="0"/>
              <a:t>Example: The play() function in the base classes gamePlay and enemyClass is declared as virtual. This allows derived classes to override this function with their own implementations, enabling different behavior for each difficulty level.</a:t>
            </a:r>
            <a:endParaRPr lang="en-US" dirty="0"/>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rot="10800000" flipH="1" flipV="1">
            <a:off x="10047513" y="4060370"/>
            <a:ext cx="1417319" cy="2226487"/>
          </a:xfrm>
        </p:spPr>
        <p:txBody>
          <a:bodyPr>
            <a:normAutofit fontScale="92500"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338001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OOP concepts​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6477952" cy="3635831"/>
          </a:xfrm>
        </p:spPr>
        <p:txBody>
          <a:bodyPr>
            <a:normAutofit/>
          </a:bodyPr>
          <a:lstStyle/>
          <a:p>
            <a:r>
              <a:rPr lang="en-GB" sz="2400" b="1" dirty="0"/>
              <a:t>3. Encapsulation:</a:t>
            </a:r>
          </a:p>
          <a:p>
            <a:r>
              <a:rPr lang="en-GB" dirty="0"/>
              <a:t>Explanation: Encapsulation is the bundling of data and methods that operate on that data into a single unit (class). It promotes information hiding and protects the internal state of an object from external interference.</a:t>
            </a:r>
          </a:p>
          <a:p>
            <a:r>
              <a:rPr lang="en-GB" dirty="0"/>
              <a:t>Example: The classes gamePlay and enemyClass encapsulate related functionality such as drawing, updating, and managing game elements (car, enemies). Data members and member functions within these classes are encapsulated, ensuring data integrity and modularity.</a:t>
            </a:r>
            <a:endParaRPr lang="en-US" dirty="0"/>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rot="10800000" flipH="1" flipV="1">
            <a:off x="10047513" y="4060370"/>
            <a:ext cx="1417319" cy="2226487"/>
          </a:xfrm>
        </p:spPr>
        <p:txBody>
          <a:bodyPr>
            <a:normAutofit fontScale="92500"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1686113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OOP concepts​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6477952" cy="3635831"/>
          </a:xfrm>
        </p:spPr>
        <p:txBody>
          <a:bodyPr>
            <a:normAutofit/>
          </a:bodyPr>
          <a:lstStyle/>
          <a:p>
            <a:r>
              <a:rPr lang="en-GB" sz="2400" b="1" dirty="0"/>
              <a:t>4. Abstraction:</a:t>
            </a:r>
          </a:p>
          <a:p>
            <a:r>
              <a:rPr lang="en-GB" dirty="0"/>
              <a:t>Explanation: Abstraction involves hiding complex implementation details and presenting only essential features of an object to the outside world. It enables developers to focus on what an object does rather than how it does it, promoting code simplification and ease of use.</a:t>
            </a:r>
          </a:p>
          <a:p>
            <a:r>
              <a:rPr lang="en-GB" dirty="0"/>
              <a:t>Example: The base classes gamePlay and enemyClass provide an abstraction of common gameplay and enemy-related functionality. They hide implementation details such as console manipulation and collision detection, allowing derived classes to focus on specific implementations for different difficulty levels.</a:t>
            </a:r>
            <a:endParaRPr lang="en-US" dirty="0"/>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rot="10800000" flipH="1" flipV="1">
            <a:off x="10047513" y="4060370"/>
            <a:ext cx="1417319" cy="2226487"/>
          </a:xfrm>
        </p:spPr>
        <p:txBody>
          <a:bodyPr>
            <a:normAutofit fontScale="92500"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925426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92500" lnSpcReduction="20000"/>
          </a:bodyPr>
          <a:lstStyle/>
          <a:p>
            <a:r>
              <a:rPr lang="en-US" dirty="0"/>
              <a:t>Introduction</a:t>
            </a:r>
          </a:p>
          <a:p>
            <a:r>
              <a:rPr lang="en-US" dirty="0"/>
              <a:t>Libraries </a:t>
            </a:r>
          </a:p>
          <a:p>
            <a:r>
              <a:rPr lang="en-US" dirty="0"/>
              <a:t>Classes</a:t>
            </a:r>
          </a:p>
          <a:p>
            <a:r>
              <a:rPr lang="en-US" dirty="0"/>
              <a:t>Functions</a:t>
            </a:r>
          </a:p>
          <a:p>
            <a:r>
              <a:rPr lang="en-US" dirty="0"/>
              <a:t>Additional Explanation</a:t>
            </a:r>
          </a:p>
          <a:p>
            <a:r>
              <a:rPr lang="en-US" dirty="0"/>
              <a:t>Oop Concepts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Introduction </a:t>
            </a:r>
            <a:br>
              <a:rPr lang="en-US" dirty="0"/>
            </a:br>
            <a:br>
              <a:rPr lang="en-GB" dirty="0"/>
            </a:br>
            <a:r>
              <a:rPr lang="en-GB" sz="1800" b="0" dirty="0"/>
              <a:t>This code presents a simple yet engaging car game implemented in C++, leveraging object-oriented programming (OOP) principles and Windows API functions for console manipulation. The game challenges players to control a car and navigate it through a stream of oncoming traffic, represented by enemy cars. As the game progresses, the player's score increases for each successfully avoided collision, offering multiple difficulty levels to cater to varying skill levels.</a:t>
            </a:r>
            <a:endParaRPr lang="en-US" sz="1800" b="0"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Libraries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4514850" cy="3505200"/>
          </a:xfrm>
        </p:spPr>
        <p:txBody>
          <a:bodyPr vert="horz" lIns="91440" tIns="45720" rIns="91440" bIns="45720" rtlCol="0" anchor="t">
            <a:normAutofit/>
          </a:bodyPr>
          <a:lstStyle/>
          <a:p>
            <a:r>
              <a:rPr lang="en-US" dirty="0"/>
              <a:t>The libraries used in the project are :</a:t>
            </a:r>
          </a:p>
          <a:p>
            <a:r>
              <a:rPr lang="en-GB" dirty="0"/>
              <a:t>#include &lt;iostream&gt;</a:t>
            </a:r>
          </a:p>
          <a:p>
            <a:r>
              <a:rPr lang="en-GB" dirty="0"/>
              <a:t>#include &lt;windows.h&gt;</a:t>
            </a:r>
          </a:p>
          <a:p>
            <a:r>
              <a:rPr lang="en-GB" dirty="0"/>
              <a:t>#include &lt;time.h&gt;</a:t>
            </a:r>
            <a:endParaRPr lang="en-US" dirty="0"/>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191922" y="540883"/>
            <a:ext cx="4969102" cy="5987143"/>
          </a:xfrm>
        </p:spPr>
        <p:txBody>
          <a:bodyPr vert="horz" lIns="91440" tIns="45720" rIns="91440" bIns="45720" rtlCol="0" anchor="t">
            <a:normAutofit fontScale="85000" lnSpcReduction="10000"/>
          </a:bodyPr>
          <a:lstStyle/>
          <a:p>
            <a:r>
              <a:rPr lang="en-GB" sz="1600" b="1" dirty="0"/>
              <a:t>1. iostream (#include &lt;iostream&gt;):</a:t>
            </a:r>
          </a:p>
          <a:p>
            <a:r>
              <a:rPr lang="en-GB" sz="1600" dirty="0"/>
              <a:t>This library provides basic input/output operations in C++. It includes standard objects like cin (for input) and cout (for output).</a:t>
            </a:r>
          </a:p>
          <a:p>
            <a:r>
              <a:rPr lang="en-GB" sz="1600" b="1" dirty="0"/>
              <a:t>2. windows.h (#include &lt;windows.h&gt;): </a:t>
            </a:r>
          </a:p>
          <a:p>
            <a:r>
              <a:rPr lang="en-GB" sz="1600" dirty="0"/>
              <a:t>windows.h provides Windows API functions for console manipulation, including cursor positioning, color settings, and screen clearing. It defines data types like HANDLE and structures like COORD for interacting with console resources.</a:t>
            </a:r>
          </a:p>
          <a:p>
            <a:r>
              <a:rPr lang="en-GB" sz="1600" dirty="0"/>
              <a:t>Functions like SetConsoleCursorPosition(), SetConsoleCursorInfo(), SetConsoleTextAttribute(), and GetStdHandle() are used for console manipulation.</a:t>
            </a:r>
          </a:p>
          <a:p>
            <a:r>
              <a:rPr lang="en-GB" sz="1600" b="1" dirty="0"/>
              <a:t>3. time.h (#include &lt;time.h&gt;):</a:t>
            </a:r>
          </a:p>
          <a:p>
            <a:r>
              <a:rPr lang="en-GB" sz="1600" dirty="0"/>
              <a:t>This library provides functions for manipulating date and time information.It includes functions for measuring time intervals, generating random numbers, and formatting time values.The rand() function, used for generating random numbers, is included from this library.</a:t>
            </a:r>
            <a:endParaRPr lang="en-US" sz="1600"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Classes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642258" y="2449513"/>
            <a:ext cx="6597650" cy="3295650"/>
          </a:xfrm>
        </p:spPr>
        <p:txBody>
          <a:bodyPr vert="horz" lIns="91440" tIns="45720" rIns="91440" bIns="45720" rtlCol="0" anchor="t">
            <a:normAutofit/>
          </a:bodyPr>
          <a:lstStyle/>
          <a:p>
            <a:r>
              <a:rPr lang="en-GB" dirty="0"/>
              <a:t>Gameplay class: This represents the base class for gameplay functionality. Provides methods for drawing the game border, updating the score, managing the car, detecting collisions, and handling erasure.</a:t>
            </a:r>
          </a:p>
          <a:p>
            <a:endParaRPr lang="en-GB" dirty="0"/>
          </a:p>
          <a:p>
            <a:r>
              <a:rPr lang="en-GB" dirty="0"/>
              <a:t>Enemy class class: Serves as the base class for enemy-related functionality. Defines methods for drawing, generating, erasing, and resetting enemies on the screen</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Derived classes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259056"/>
            <a:ext cx="2994660" cy="3006531"/>
          </a:xfrm>
        </p:spPr>
        <p:txBody>
          <a:bodyPr>
            <a:normAutofit/>
          </a:bodyPr>
          <a:lstStyle/>
          <a:p>
            <a:r>
              <a:rPr lang="en-US" b="1" dirty="0"/>
              <a:t>Easy Class</a:t>
            </a:r>
          </a:p>
          <a:p>
            <a:r>
              <a:rPr lang="en-US" b="1" dirty="0"/>
              <a:t>Medium Class</a:t>
            </a:r>
          </a:p>
          <a:p>
            <a:r>
              <a:rPr lang="en-US" b="1" dirty="0"/>
              <a:t>Hard Class</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1915781"/>
            <a:ext cx="4580088" cy="4757057"/>
          </a:xfrm>
        </p:spPr>
        <p:txBody>
          <a:bodyPr>
            <a:normAutofit fontScale="85000" lnSpcReduction="10000"/>
          </a:bodyPr>
          <a:lstStyle/>
          <a:p>
            <a:pPr marL="342900" indent="-342900">
              <a:buAutoNum type="arabicPeriod"/>
            </a:pPr>
            <a:r>
              <a:rPr lang="en-GB" b="1" dirty="0"/>
              <a:t>easyClass class:   </a:t>
            </a:r>
            <a:r>
              <a:rPr lang="en-GB" dirty="0"/>
              <a:t>- Inherits from both gamePlay and enemyClass.   - Implements the play() function for easy difficulty level, defining specific gameplay logic such as enemy speed and behavior.</a:t>
            </a:r>
          </a:p>
          <a:p>
            <a:pPr marL="342900" indent="-342900">
              <a:buAutoNum type="arabicPeriod"/>
            </a:pPr>
            <a:r>
              <a:rPr lang="en-GB" b="1" dirty="0"/>
              <a:t>mediumClass class:   </a:t>
            </a:r>
            <a:r>
              <a:rPr lang="en-GB" dirty="0"/>
              <a:t>- Inherits from both gamePlay and enemyClass.   - Implements the play() function for medium difficulty level, adjusting gameplay parameters for increased challenge compared to the easy level.</a:t>
            </a:r>
          </a:p>
          <a:p>
            <a:pPr marL="342900" indent="-342900">
              <a:buAutoNum type="arabicPeriod"/>
            </a:pPr>
            <a:r>
              <a:rPr lang="en-GB" b="1" dirty="0"/>
              <a:t>hardClass class:   </a:t>
            </a:r>
            <a:r>
              <a:rPr lang="en-GB" dirty="0"/>
              <a:t>- Inherits from both gamePlay and enemyClass.   - Implements the play() function for hard difficulty level, providing the most challenging gameplay experience with faster enemies and increased obstacles.</a:t>
            </a:r>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Functions</a:t>
            </a:r>
          </a:p>
        </p:txBody>
      </p:sp>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2002971"/>
            <a:ext cx="7615274" cy="4234317"/>
          </a:xfrm>
        </p:spPr>
        <p:txBody>
          <a:bodyPr>
            <a:normAutofit/>
          </a:bodyPr>
          <a:lstStyle/>
          <a:p>
            <a:r>
              <a:rPr lang="en-GB" b="1" dirty="0"/>
              <a:t>gotoxy(int x, int y): </a:t>
            </a:r>
            <a:r>
              <a:rPr lang="en-GB" dirty="0"/>
              <a:t>Positions the console cursor at the specified coordinates (x, y) for printing characters or other console manipulations.</a:t>
            </a:r>
          </a:p>
          <a:p>
            <a:r>
              <a:rPr lang="en-GB" b="1" dirty="0"/>
              <a:t>setcursor(bool visible, DWORD size): </a:t>
            </a:r>
            <a:r>
              <a:rPr lang="en-GB" dirty="0"/>
              <a:t>Controls the visibility and size of the console cursor, enhancing user experience by adjusting cursor appearance as needed.</a:t>
            </a:r>
          </a:p>
          <a:p>
            <a:r>
              <a:rPr lang="en-GB" b="1" dirty="0"/>
              <a:t>gameover(): </a:t>
            </a:r>
            <a:r>
              <a:rPr lang="en-GB" dirty="0"/>
              <a:t>Clears the console screen, displays a game over message, and waits for user input before returning to the main menu.</a:t>
            </a:r>
          </a:p>
          <a:p>
            <a:r>
              <a:rPr lang="en-GB" b="1" dirty="0"/>
              <a:t>drawBorder(): </a:t>
            </a:r>
            <a:r>
              <a:rPr lang="en-GB" dirty="0"/>
              <a:t>Draws the border of the game area on the console screen, providing visual boundaries for gameplay elements.</a:t>
            </a:r>
          </a:p>
          <a:p>
            <a:endParaRPr lang="en-GB" dirty="0"/>
          </a:p>
          <a:p>
            <a:pPr marL="0" indent="0">
              <a:buNone/>
            </a:pPr>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Functions</a:t>
            </a:r>
          </a:p>
        </p:txBody>
      </p:sp>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1589315"/>
            <a:ext cx="7615274" cy="4647974"/>
          </a:xfrm>
        </p:spPr>
        <p:txBody>
          <a:bodyPr>
            <a:normAutofit/>
          </a:bodyPr>
          <a:lstStyle/>
          <a:p>
            <a:r>
              <a:rPr lang="en-GB" b="1" dirty="0"/>
              <a:t>updateScore():</a:t>
            </a:r>
            <a:r>
              <a:rPr lang="en-GB" dirty="0"/>
              <a:t>Updates and displays the player's score on the console screen during gameplay.</a:t>
            </a:r>
          </a:p>
          <a:p>
            <a:r>
              <a:rPr lang="en-GB" b="1" dirty="0"/>
              <a:t>drawCar():</a:t>
            </a:r>
            <a:r>
              <a:rPr lang="en-GB" dirty="0"/>
              <a:t>Draws the player's car on the console screen, allowing the player to visually perceive their position in the game.</a:t>
            </a:r>
          </a:p>
          <a:p>
            <a:r>
              <a:rPr lang="en-GB" b="1" dirty="0"/>
              <a:t>eraseCar():</a:t>
            </a:r>
            <a:r>
              <a:rPr lang="en-GB" dirty="0"/>
              <a:t>Clears the area occupied by the player's car on the console screen, removing its previous position.</a:t>
            </a:r>
          </a:p>
          <a:p>
            <a:r>
              <a:rPr lang="en-GB" b="1" dirty="0"/>
              <a:t>collision():</a:t>
            </a:r>
            <a:r>
              <a:rPr lang="en-GB" dirty="0"/>
              <a:t>Checks for collisions between the player's car and enemy cars, returning 1 if a collision occurs and 0 otherwise.</a:t>
            </a:r>
          </a:p>
          <a:p>
            <a:r>
              <a:rPr lang="en-GB" b="1" dirty="0"/>
              <a:t>drawEnemy(int ind), genEnemy(int ind), eraseEnemy(int ind), resetEnemy(int ind):</a:t>
            </a:r>
            <a:r>
              <a:rPr lang="en-GB" dirty="0"/>
              <a:t>Handle the drawing, generation, erasing, and resetting of enemy cars on the console screen, respectively.</a:t>
            </a:r>
          </a:p>
          <a:p>
            <a:r>
              <a:rPr lang="en-GB" b="1" dirty="0"/>
              <a:t>play() (virtual in base classes):</a:t>
            </a:r>
            <a:r>
              <a:rPr lang="en-GB" dirty="0"/>
              <a:t>Represents the main gameplay logic, to be implemented differently in derived classes for various difficulty levels.</a:t>
            </a:r>
          </a:p>
          <a:p>
            <a:pPr marL="0" indent="0">
              <a:buNone/>
            </a:pPr>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364711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Additional explanation​</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511629" y="1719943"/>
            <a:ext cx="11070771" cy="4434795"/>
          </a:xfrm>
        </p:spPr>
        <p:txBody>
          <a:bodyPr>
            <a:normAutofit/>
          </a:bodyPr>
          <a:lstStyle/>
          <a:p>
            <a:endParaRPr lang="en-GB" dirty="0"/>
          </a:p>
          <a:p>
            <a:endParaRPr lang="en-GB" b="1" dirty="0"/>
          </a:p>
          <a:p>
            <a:r>
              <a:rPr lang="en-GB" b="1" dirty="0"/>
              <a:t>Color Settings: </a:t>
            </a:r>
            <a:r>
              <a:rPr lang="en-GB" dirty="0"/>
              <a:t>The code uses system("color") to set the background and foreground colors of the console window. Colors are specified using hexadecimal codes or predefined color names.</a:t>
            </a:r>
          </a:p>
          <a:p>
            <a:endParaRPr lang="en-GB" dirty="0"/>
          </a:p>
          <a:p>
            <a:r>
              <a:rPr lang="en-GB" b="1" dirty="0"/>
              <a:t>User Input Handling: </a:t>
            </a:r>
            <a:r>
              <a:rPr lang="en-GB" dirty="0"/>
              <a:t>The game uses GetAsyncKeyState() to detect keyboard input for controlling the car and exiting the game.</a:t>
            </a:r>
          </a:p>
          <a:p>
            <a:endParaRPr lang="en-GB" dirty="0"/>
          </a:p>
          <a:p>
            <a:r>
              <a:rPr lang="en-GB" b="1" dirty="0"/>
              <a:t>Random Enemy Generation: </a:t>
            </a:r>
            <a:r>
              <a:rPr lang="en-GB" dirty="0"/>
              <a:t>Enemies are randomly generated on the screen within a specified range.</a:t>
            </a:r>
            <a:endParaRPr lang="en-US" dirty="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5" name="Table Placeholder 4">
            <a:extLst>
              <a:ext uri="{FF2B5EF4-FFF2-40B4-BE49-F238E27FC236}">
                <a16:creationId xmlns:a16="http://schemas.microsoft.com/office/drawing/2014/main" id="{9E5CF466-7B65-AD00-9061-D9AA2BBB2487}"/>
              </a:ext>
            </a:extLst>
          </p:cNvPr>
          <p:cNvSpPr>
            <a:spLocks noGrp="1"/>
          </p:cNvSpPr>
          <p:nvPr>
            <p:ph type="tbl" sz="quarter" idx="14"/>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PK" dirty="0"/>
          </a:p>
        </p:txBody>
      </p:sp>
    </p:spTree>
    <p:extLst>
      <p:ext uri="{BB962C8B-B14F-4D97-AF65-F5344CB8AC3E}">
        <p14:creationId xmlns:p14="http://schemas.microsoft.com/office/powerpoint/2010/main" val="2390678392"/>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{B79526F9-C190-4BE4-B926-881C8A68D3F4}tf33968143_win32</Template>
  <TotalTime>51</TotalTime>
  <Words>1186</Words>
  <Application>Microsoft Office PowerPoint</Application>
  <PresentationFormat>Widescreen</PresentationFormat>
  <Paragraphs>133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Avenir Next LT Pro</vt:lpstr>
      <vt:lpstr>Calibri</vt:lpstr>
      <vt:lpstr>Custom</vt:lpstr>
      <vt:lpstr>Car game oop project</vt:lpstr>
      <vt:lpstr>Agenda</vt:lpstr>
      <vt:lpstr>Introduction   This code presents a simple yet engaging car game implemented in C++, leveraging object-oriented programming (OOP) principles and Windows API functions for console manipulation. The game challenges players to control a car and navigate it through a stream of oncoming traffic, represented by enemy cars. As the game progresses, the player's score increases for each successfully avoided collision, offering multiple difficulty levels to cater to varying skill levels.</vt:lpstr>
      <vt:lpstr>Libraries</vt:lpstr>
      <vt:lpstr>Classes</vt:lpstr>
      <vt:lpstr>Derived classes</vt:lpstr>
      <vt:lpstr>Functions</vt:lpstr>
      <vt:lpstr>Functions</vt:lpstr>
      <vt:lpstr>Additional explanation​</vt:lpstr>
      <vt:lpstr>OOP concepts​</vt:lpstr>
      <vt:lpstr>OOP concepts​</vt:lpstr>
      <vt:lpstr>OOP concepts​</vt:lpstr>
      <vt:lpstr>OOP concepts​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game oop project</dc:title>
  <dc:creator>Tarwani Bhart</dc:creator>
  <cp:lastModifiedBy>Tarwani Bhart</cp:lastModifiedBy>
  <cp:revision>1</cp:revision>
  <dcterms:created xsi:type="dcterms:W3CDTF">2024-05-12T20:52:00Z</dcterms:created>
  <dcterms:modified xsi:type="dcterms:W3CDTF">2024-05-12T21:43:03Z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